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gif" ContentType="image/gif"/>
  <Default Extension="mp4" ContentType="video/mp4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3"/>
    <p:sldId id="257" r:id="rId4"/>
    <p:sldId id="263" r:id="rId5"/>
    <p:sldId id="267" r:id="rId6"/>
    <p:sldId id="266" r:id="rId7"/>
    <p:sldId id="280" r:id="rId8"/>
    <p:sldId id="281" r:id="rId9"/>
    <p:sldId id="282" r:id="rId10"/>
    <p:sldId id="274" r:id="rId11"/>
  </p:sldIdLst>
  <p:sldSz cx="12192000" cy="6858000"/>
  <p:notesSz cx="6858000" cy="9144000"/>
  <p:custDataLst>
    <p:tags r:id="rId15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8" userDrawn="1">
          <p15:clr>
            <a:srgbClr val="A4A3A4"/>
          </p15:clr>
        </p15:guide>
        <p15:guide id="3" orient="horz" pos="3861" userDrawn="1">
          <p15:clr>
            <a:srgbClr val="A4A3A4"/>
          </p15:clr>
        </p15:guide>
        <p15:guide id="4" pos="415" userDrawn="1">
          <p15:clr>
            <a:srgbClr val="A4A3A4"/>
          </p15:clr>
        </p15:guide>
        <p15:guide id="5" pos="7255" userDrawn="1">
          <p15:clr>
            <a:srgbClr val="A4A3A4"/>
          </p15:clr>
        </p15:guide>
        <p15:guide id="6" orient="horz" pos="40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95D83"/>
    <a:srgbClr val="D2B08E"/>
    <a:srgbClr val="E5D1BD"/>
    <a:srgbClr val="5C819D"/>
    <a:srgbClr val="BE9D78"/>
    <a:srgbClr val="CCB194"/>
    <a:srgbClr val="24517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 showGuides="1">
      <p:cViewPr>
        <p:scale>
          <a:sx n="66" d="100"/>
          <a:sy n="66" d="100"/>
        </p:scale>
        <p:origin x="1506" y="960"/>
      </p:cViewPr>
      <p:guideLst>
        <p:guide orient="horz" pos="2160"/>
        <p:guide pos="3848"/>
        <p:guide orient="horz" pos="3861"/>
        <p:guide pos="415"/>
        <p:guide pos="7255"/>
        <p:guide orient="horz" pos="404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5" Type="http://schemas.openxmlformats.org/officeDocument/2006/relationships/tags" Target="tags/tag19.xml"/><Relationship Id="rId14" Type="http://schemas.openxmlformats.org/officeDocument/2006/relationships/tableStyles" Target="tableStyles.xml"/><Relationship Id="rId13" Type="http://schemas.openxmlformats.org/officeDocument/2006/relationships/viewProps" Target="viewProps.xml"/><Relationship Id="rId12" Type="http://schemas.openxmlformats.org/officeDocument/2006/relationships/presProps" Target="presProps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jpeg>
</file>

<file path=ppt/media/image2.jpeg>
</file>

<file path=ppt/media/image3.png>
</file>

<file path=ppt/media/image4.GIF>
</file>

<file path=ppt/media/image5.jpeg>
</file>

<file path=ppt/media/image6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A31360-4846-4F13-94FF-13CC0CAFA3BA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807998-1738-47A5-80D3-F0ABC8FE4D3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A31360-4846-4F13-94FF-13CC0CAFA3BA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807998-1738-47A5-80D3-F0ABC8FE4D3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A31360-4846-4F13-94FF-13CC0CAFA3BA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807998-1738-47A5-80D3-F0ABC8FE4D3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A31360-4846-4F13-94FF-13CC0CAFA3BA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807998-1738-47A5-80D3-F0ABC8FE4D3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A31360-4846-4F13-94FF-13CC0CAFA3BA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807998-1738-47A5-80D3-F0ABC8FE4D3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A31360-4846-4F13-94FF-13CC0CAFA3BA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807998-1738-47A5-80D3-F0ABC8FE4D3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A31360-4846-4F13-94FF-13CC0CAFA3BA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807998-1738-47A5-80D3-F0ABC8FE4D3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A31360-4846-4F13-94FF-13CC0CAFA3B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807998-1738-47A5-80D3-F0ABC8FE4D3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A31360-4846-4F13-94FF-13CC0CAFA3BA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807998-1738-47A5-80D3-F0ABC8FE4D3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A31360-4846-4F13-94FF-13CC0CAFA3BA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807998-1738-47A5-80D3-F0ABC8FE4D3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A31360-4846-4F13-94FF-13CC0CAFA3BA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807998-1738-47A5-80D3-F0ABC8FE4D3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EA31360-4846-4F13-94FF-13CC0CAFA3BA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D807998-1738-47A5-80D3-F0ABC8FE4D34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jpe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jpe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9" Type="http://schemas.openxmlformats.org/officeDocument/2006/relationships/tags" Target="../tags/tag8.xml"/><Relationship Id="rId8" Type="http://schemas.openxmlformats.org/officeDocument/2006/relationships/tags" Target="../tags/tag7.xml"/><Relationship Id="rId7" Type="http://schemas.openxmlformats.org/officeDocument/2006/relationships/tags" Target="../tags/tag6.xml"/><Relationship Id="rId6" Type="http://schemas.openxmlformats.org/officeDocument/2006/relationships/tags" Target="../tags/tag5.xml"/><Relationship Id="rId5" Type="http://schemas.openxmlformats.org/officeDocument/2006/relationships/tags" Target="../tags/tag4.xml"/><Relationship Id="rId4" Type="http://schemas.openxmlformats.org/officeDocument/2006/relationships/tags" Target="../tags/tag3.xml"/><Relationship Id="rId3" Type="http://schemas.openxmlformats.org/officeDocument/2006/relationships/tags" Target="../tags/tag2.xml"/><Relationship Id="rId2" Type="http://schemas.openxmlformats.org/officeDocument/2006/relationships/tags" Target="../tags/tag1.xml"/><Relationship Id="rId11" Type="http://schemas.openxmlformats.org/officeDocument/2006/relationships/slideLayout" Target="../slideLayouts/slideLayout7.xml"/><Relationship Id="rId10" Type="http://schemas.openxmlformats.org/officeDocument/2006/relationships/tags" Target="../tags/tag9.xml"/><Relationship Id="rId1" Type="http://schemas.openxmlformats.org/officeDocument/2006/relationships/image" Target="../media/image2.jpe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7.xml"/><Relationship Id="rId7" Type="http://schemas.openxmlformats.org/officeDocument/2006/relationships/image" Target="../media/image3.png"/><Relationship Id="rId6" Type="http://schemas.openxmlformats.org/officeDocument/2006/relationships/tags" Target="../tags/tag15.xml"/><Relationship Id="rId5" Type="http://schemas.openxmlformats.org/officeDocument/2006/relationships/tags" Target="../tags/tag14.xml"/><Relationship Id="rId4" Type="http://schemas.openxmlformats.org/officeDocument/2006/relationships/tags" Target="../tags/tag13.xml"/><Relationship Id="rId3" Type="http://schemas.openxmlformats.org/officeDocument/2006/relationships/tags" Target="../tags/tag12.xml"/><Relationship Id="rId2" Type="http://schemas.openxmlformats.org/officeDocument/2006/relationships/tags" Target="../tags/tag11.xml"/><Relationship Id="rId1" Type="http://schemas.openxmlformats.org/officeDocument/2006/relationships/tags" Target="../tags/tag10.xml"/></Relationships>
</file>

<file path=ppt/slides/_rels/slide7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5.jpeg"/><Relationship Id="rId2" Type="http://schemas.openxmlformats.org/officeDocument/2006/relationships/image" Target="../media/image4.GIF"/><Relationship Id="rId1" Type="http://schemas.openxmlformats.org/officeDocument/2006/relationships/tags" Target="../tags/tag16.xml"/></Relationships>
</file>

<file path=ppt/slides/_rels/slide8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7.xml"/><Relationship Id="rId4" Type="http://schemas.openxmlformats.org/officeDocument/2006/relationships/image" Target="../media/image6.png"/><Relationship Id="rId3" Type="http://schemas.microsoft.com/office/2007/relationships/media" Target="../media/media1.mp4"/><Relationship Id="rId2" Type="http://schemas.openxmlformats.org/officeDocument/2006/relationships/video" Target="../media/media1.mp4"/><Relationship Id="rId1" Type="http://schemas.openxmlformats.org/officeDocument/2006/relationships/tags" Target="../tags/tag1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tags" Target="../tags/tag18.xml"/><Relationship Id="rId1" Type="http://schemas.openxmlformats.org/officeDocument/2006/relationships/image" Target="../media/image1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866775" y="2222500"/>
            <a:ext cx="11038840" cy="13220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0" dirty="0">
                <a:solidFill>
                  <a:schemeClr val="tx1"/>
                </a:solidFill>
                <a:latin typeface="Arial Rounded MT Bold" panose="020F0704030504030204" charset="0"/>
                <a:ea typeface="思源宋体 Heavy" panose="02020900000000000000" pitchFamily="18" charset="-122"/>
                <a:cs typeface="Arial Rounded MT Bold" panose="020F0704030504030204" charset="0"/>
              </a:rPr>
              <a:t>NeRF</a:t>
            </a:r>
            <a:r>
              <a:rPr lang="zh-CN" altLang="en-US" sz="8000" dirty="0">
                <a:solidFill>
                  <a:schemeClr val="tx1"/>
                </a:solidFill>
                <a:latin typeface="Arial Rounded MT Bold" panose="020F0704030504030204" charset="0"/>
                <a:ea typeface="思源宋体 Heavy" panose="02020900000000000000" pitchFamily="18" charset="-122"/>
                <a:cs typeface="Arial Rounded MT Bold" panose="020F0704030504030204" charset="0"/>
              </a:rPr>
              <a:t>实践及语音数字人</a:t>
            </a:r>
            <a:endParaRPr lang="zh-CN" altLang="en-US" sz="8000" dirty="0">
              <a:solidFill>
                <a:schemeClr val="tx1"/>
              </a:solidFill>
              <a:latin typeface="Arial Rounded MT Bold" panose="020F0704030504030204" charset="0"/>
              <a:ea typeface="思源宋体 Heavy" panose="02020900000000000000" pitchFamily="18" charset="-122"/>
              <a:cs typeface="Arial Rounded MT Bold" panose="020F0704030504030204" charset="0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2694940" y="4172778"/>
            <a:ext cx="61341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2400" dirty="0">
                <a:solidFill>
                  <a:schemeClr val="tx1"/>
                </a:solidFill>
                <a:latin typeface="思源宋体 Heavy" panose="02020900000000000000" pitchFamily="18" charset="-122"/>
                <a:ea typeface="思源宋体 Heavy" panose="02020900000000000000" pitchFamily="18" charset="-122"/>
                <a:cs typeface="阿里巴巴普惠体 R" panose="00020600040101010101" pitchFamily="18" charset="-122"/>
              </a:rPr>
              <a:t>组员：卢林生、王泽霄、洪兆</a:t>
            </a:r>
            <a:r>
              <a:rPr lang="zh-CN" altLang="en-US" sz="2400" dirty="0">
                <a:solidFill>
                  <a:schemeClr val="tx1"/>
                </a:solidFill>
                <a:latin typeface="思源宋体 Heavy" panose="02020900000000000000" pitchFamily="18" charset="-122"/>
                <a:ea typeface="思源宋体 Heavy" panose="02020900000000000000" pitchFamily="18" charset="-122"/>
                <a:cs typeface="阿里巴巴普惠体 R" panose="00020600040101010101" pitchFamily="18" charset="-122"/>
              </a:rPr>
              <a:t>炜、陈锐林</a:t>
            </a:r>
            <a:endParaRPr lang="zh-CN" altLang="en-US" sz="2400" dirty="0">
              <a:solidFill>
                <a:schemeClr val="tx1"/>
              </a:solidFill>
              <a:latin typeface="思源宋体 Heavy" panose="02020900000000000000" pitchFamily="18" charset="-122"/>
              <a:ea typeface="思源宋体 Heavy" panose="02020900000000000000" pitchFamily="18" charset="-122"/>
              <a:cs typeface="阿里巴巴普惠体 R" panose="00020600040101010101" pitchFamily="18" charset="-122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矩形 23"/>
          <p:cNvSpPr/>
          <p:nvPr/>
        </p:nvSpPr>
        <p:spPr>
          <a:xfrm>
            <a:off x="421095" y="1074084"/>
            <a:ext cx="11332029" cy="5607731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  <a:effectLst>
            <a:softEdge rad="3556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" name="矩形 22"/>
          <p:cNvSpPr/>
          <p:nvPr/>
        </p:nvSpPr>
        <p:spPr>
          <a:xfrm>
            <a:off x="495411" y="431800"/>
            <a:ext cx="11201179" cy="59944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4" name="组合 3"/>
          <p:cNvGrpSpPr/>
          <p:nvPr/>
        </p:nvGrpSpPr>
        <p:grpSpPr>
          <a:xfrm>
            <a:off x="1445192" y="2711057"/>
            <a:ext cx="3570514" cy="1435886"/>
            <a:chOff x="454659" y="997242"/>
            <a:chExt cx="3570514" cy="1435886"/>
          </a:xfrm>
        </p:grpSpPr>
        <p:sp>
          <p:nvSpPr>
            <p:cNvPr id="5" name="文本框 4"/>
            <p:cNvSpPr txBox="1"/>
            <p:nvPr/>
          </p:nvSpPr>
          <p:spPr>
            <a:xfrm>
              <a:off x="454659" y="997242"/>
              <a:ext cx="3570514" cy="110680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6600" dirty="0">
                  <a:solidFill>
                    <a:srgbClr val="245172"/>
                  </a:solidFill>
                  <a:latin typeface="思源宋体 Heavy" panose="02020900000000000000" pitchFamily="18" charset="-122"/>
                  <a:ea typeface="思源宋体 Heavy" panose="02020900000000000000" pitchFamily="18" charset="-122"/>
                </a:rPr>
                <a:t>目录</a:t>
              </a:r>
              <a:endParaRPr lang="zh-CN" altLang="en-US" sz="6600" dirty="0">
                <a:solidFill>
                  <a:srgbClr val="245172"/>
                </a:solidFill>
                <a:latin typeface="思源宋体 Heavy" panose="02020900000000000000" pitchFamily="18" charset="-122"/>
                <a:ea typeface="思源宋体 Heavy" panose="02020900000000000000" pitchFamily="18" charset="-122"/>
              </a:endParaRPr>
            </a:p>
          </p:txBody>
        </p:sp>
        <p:sp>
          <p:nvSpPr>
            <p:cNvPr id="6" name="文本框 5"/>
            <p:cNvSpPr txBox="1"/>
            <p:nvPr/>
          </p:nvSpPr>
          <p:spPr>
            <a:xfrm>
              <a:off x="580931" y="2063796"/>
              <a:ext cx="3317970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dist"/>
              <a:r>
                <a:rPr lang="en-US" altLang="zh-CN" dirty="0">
                  <a:solidFill>
                    <a:srgbClr val="245172"/>
                  </a:solidFill>
                  <a:effectLst/>
                  <a:latin typeface="Hero" panose="02000506000000020004" pitchFamily="50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CONTENTS</a:t>
              </a:r>
              <a:endParaRPr lang="zh-CN" altLang="en-US" dirty="0">
                <a:solidFill>
                  <a:srgbClr val="245172"/>
                </a:solidFill>
                <a:latin typeface="Hero" panose="02000506000000020004" pitchFamily="50" charset="0"/>
              </a:endParaRPr>
            </a:p>
          </p:txBody>
        </p:sp>
      </p:grpSp>
      <p:sp>
        <p:nvSpPr>
          <p:cNvPr id="7" name="文本框 6"/>
          <p:cNvSpPr txBox="1"/>
          <p:nvPr/>
        </p:nvSpPr>
        <p:spPr>
          <a:xfrm>
            <a:off x="7038542" y="1013305"/>
            <a:ext cx="3435350" cy="5219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2800" dirty="0">
                <a:solidFill>
                  <a:srgbClr val="295D83"/>
                </a:solidFill>
                <a:latin typeface="思源宋体 Heavy" panose="02020900000000000000" pitchFamily="18" charset="-122"/>
                <a:ea typeface="思源宋体 Heavy" panose="02020900000000000000" pitchFamily="18" charset="-122"/>
                <a:cs typeface="阿里巴巴普惠体 R" panose="00020600040101010101" pitchFamily="18" charset="-122"/>
              </a:rPr>
              <a:t>组内分工</a:t>
            </a:r>
            <a:endParaRPr lang="zh-CN" altLang="en-US" sz="2800" dirty="0">
              <a:solidFill>
                <a:srgbClr val="295D83"/>
              </a:solidFill>
              <a:latin typeface="思源宋体 Heavy" panose="02020900000000000000" pitchFamily="18" charset="-122"/>
              <a:ea typeface="思源宋体 Heavy" panose="02020900000000000000" pitchFamily="18" charset="-122"/>
              <a:cs typeface="阿里巴巴普惠体 R" panose="00020600040101010101" pitchFamily="18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7038542" y="2329631"/>
            <a:ext cx="3435350" cy="5219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2800" dirty="0">
                <a:solidFill>
                  <a:srgbClr val="295D83"/>
                </a:solidFill>
                <a:latin typeface="思源宋体 Heavy" panose="02020900000000000000" pitchFamily="18" charset="-122"/>
                <a:ea typeface="思源宋体 Heavy" panose="02020900000000000000" pitchFamily="18" charset="-122"/>
                <a:cs typeface="阿里巴巴普惠体 R" panose="00020600040101010101" pitchFamily="18" charset="-122"/>
                <a:sym typeface="+mn-ea"/>
              </a:rPr>
              <a:t>选题内容及意义</a:t>
            </a:r>
            <a:endParaRPr lang="zh-CN" altLang="en-US" sz="2800" dirty="0">
              <a:solidFill>
                <a:srgbClr val="295D83"/>
              </a:solidFill>
              <a:latin typeface="思源宋体 Heavy" panose="02020900000000000000" pitchFamily="18" charset="-122"/>
              <a:ea typeface="思源宋体 Heavy" panose="02020900000000000000" pitchFamily="18" charset="-122"/>
              <a:cs typeface="阿里巴巴普惠体 R" panose="00020600040101010101" pitchFamily="18" charset="-122"/>
              <a:sym typeface="+mn-ea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7047886" y="3641144"/>
            <a:ext cx="3435350" cy="5219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2800" dirty="0">
                <a:solidFill>
                  <a:srgbClr val="295D83"/>
                </a:solidFill>
                <a:latin typeface="思源宋体 Heavy" panose="02020900000000000000" pitchFamily="18" charset="-122"/>
                <a:ea typeface="思源宋体 Heavy" panose="02020900000000000000" pitchFamily="18" charset="-122"/>
                <a:cs typeface="阿里巴巴普惠体 R" panose="00020600040101010101" pitchFamily="18" charset="-122"/>
                <a:sym typeface="+mn-ea"/>
              </a:rPr>
              <a:t>实现过程</a:t>
            </a:r>
            <a:endParaRPr lang="zh-CN" altLang="en-US" sz="2800" dirty="0">
              <a:solidFill>
                <a:srgbClr val="295D83"/>
              </a:solidFill>
              <a:latin typeface="思源宋体 Heavy" panose="02020900000000000000" pitchFamily="18" charset="-122"/>
              <a:ea typeface="思源宋体 Heavy" panose="02020900000000000000" pitchFamily="18" charset="-122"/>
              <a:cs typeface="阿里巴巴普惠体 R" panose="00020600040101010101" pitchFamily="18" charset="-122"/>
              <a:sym typeface="+mn-ea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7047886" y="4957469"/>
            <a:ext cx="3435350" cy="5219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2800" dirty="0">
                <a:solidFill>
                  <a:srgbClr val="295D83"/>
                </a:solidFill>
                <a:latin typeface="思源宋体 Heavy" panose="02020900000000000000" pitchFamily="18" charset="-122"/>
                <a:ea typeface="思源宋体 Heavy" panose="02020900000000000000" pitchFamily="18" charset="-122"/>
                <a:cs typeface="阿里巴巴普惠体 R" panose="00020600040101010101" pitchFamily="18" charset="-122"/>
                <a:sym typeface="+mn-ea"/>
              </a:rPr>
              <a:t>结果展示</a:t>
            </a:r>
            <a:endParaRPr lang="zh-CN" altLang="en-US" sz="2800" dirty="0">
              <a:solidFill>
                <a:srgbClr val="295D83"/>
              </a:solidFill>
              <a:latin typeface="思源宋体 Heavy" panose="02020900000000000000" pitchFamily="18" charset="-122"/>
              <a:ea typeface="思源宋体 Heavy" panose="02020900000000000000" pitchFamily="18" charset="-122"/>
              <a:cs typeface="阿里巴巴普惠体 R" panose="00020600040101010101" pitchFamily="18" charset="-122"/>
              <a:sym typeface="+mn-ea"/>
            </a:endParaRPr>
          </a:p>
        </p:txBody>
      </p:sp>
      <p:sp>
        <p:nvSpPr>
          <p:cNvPr id="15" name="椭圆 14"/>
          <p:cNvSpPr/>
          <p:nvPr/>
        </p:nvSpPr>
        <p:spPr>
          <a:xfrm>
            <a:off x="6172979" y="1013305"/>
            <a:ext cx="655782" cy="655782"/>
          </a:xfrm>
          <a:prstGeom prst="ellipse">
            <a:avLst/>
          </a:prstGeom>
          <a:solidFill>
            <a:srgbClr val="295D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椭圆 15"/>
          <p:cNvSpPr/>
          <p:nvPr/>
        </p:nvSpPr>
        <p:spPr>
          <a:xfrm>
            <a:off x="6172979" y="2348170"/>
            <a:ext cx="655782" cy="655782"/>
          </a:xfrm>
          <a:prstGeom prst="ellipse">
            <a:avLst/>
          </a:prstGeom>
          <a:solidFill>
            <a:srgbClr val="D2B08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椭圆 16"/>
          <p:cNvSpPr/>
          <p:nvPr/>
        </p:nvSpPr>
        <p:spPr>
          <a:xfrm>
            <a:off x="6182323" y="3678222"/>
            <a:ext cx="655782" cy="655782"/>
          </a:xfrm>
          <a:prstGeom prst="ellipse">
            <a:avLst/>
          </a:prstGeom>
          <a:solidFill>
            <a:srgbClr val="295D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椭圆 17"/>
          <p:cNvSpPr/>
          <p:nvPr/>
        </p:nvSpPr>
        <p:spPr>
          <a:xfrm>
            <a:off x="6182323" y="5013088"/>
            <a:ext cx="655782" cy="655782"/>
          </a:xfrm>
          <a:prstGeom prst="ellipse">
            <a:avLst/>
          </a:prstGeom>
          <a:solidFill>
            <a:srgbClr val="D2B08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文本框 18"/>
          <p:cNvSpPr txBox="1"/>
          <p:nvPr/>
        </p:nvSpPr>
        <p:spPr>
          <a:xfrm>
            <a:off x="6163635" y="1101231"/>
            <a:ext cx="67446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400" dirty="0">
                <a:solidFill>
                  <a:schemeClr val="bg1"/>
                </a:solidFill>
                <a:latin typeface="Hero" panose="02000506000000020004" pitchFamily="50" charset="0"/>
              </a:rPr>
              <a:t>01</a:t>
            </a:r>
            <a:endParaRPr lang="zh-CN" altLang="en-US" sz="2400" dirty="0">
              <a:solidFill>
                <a:schemeClr val="bg1"/>
              </a:solidFill>
              <a:latin typeface="Hero" panose="02000506000000020004" pitchFamily="50" charset="0"/>
            </a:endParaRPr>
          </a:p>
        </p:txBody>
      </p:sp>
      <p:sp>
        <p:nvSpPr>
          <p:cNvPr id="20" name="文本框 19"/>
          <p:cNvSpPr txBox="1"/>
          <p:nvPr/>
        </p:nvSpPr>
        <p:spPr>
          <a:xfrm>
            <a:off x="6163635" y="2445228"/>
            <a:ext cx="67446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400" dirty="0">
                <a:solidFill>
                  <a:schemeClr val="bg1"/>
                </a:solidFill>
                <a:latin typeface="Hero" panose="02000506000000020004" pitchFamily="50" charset="0"/>
              </a:rPr>
              <a:t>02</a:t>
            </a:r>
            <a:endParaRPr lang="zh-CN" altLang="en-US" sz="2400" dirty="0">
              <a:solidFill>
                <a:schemeClr val="bg1"/>
              </a:solidFill>
              <a:latin typeface="Hero" panose="02000506000000020004" pitchFamily="50" charset="0"/>
            </a:endParaRPr>
          </a:p>
        </p:txBody>
      </p:sp>
      <p:sp>
        <p:nvSpPr>
          <p:cNvPr id="21" name="文本框 20"/>
          <p:cNvSpPr txBox="1"/>
          <p:nvPr/>
        </p:nvSpPr>
        <p:spPr>
          <a:xfrm>
            <a:off x="6172979" y="3775280"/>
            <a:ext cx="67446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400" dirty="0">
                <a:solidFill>
                  <a:schemeClr val="bg1"/>
                </a:solidFill>
                <a:latin typeface="Hero" panose="02000506000000020004" pitchFamily="50" charset="0"/>
              </a:rPr>
              <a:t>03</a:t>
            </a:r>
            <a:endParaRPr lang="zh-CN" altLang="en-US" sz="2400" dirty="0">
              <a:solidFill>
                <a:schemeClr val="bg1"/>
              </a:solidFill>
              <a:latin typeface="Hero" panose="02000506000000020004" pitchFamily="50" charset="0"/>
            </a:endParaRPr>
          </a:p>
        </p:txBody>
      </p:sp>
      <p:sp>
        <p:nvSpPr>
          <p:cNvPr id="22" name="文本框 21"/>
          <p:cNvSpPr txBox="1"/>
          <p:nvPr/>
        </p:nvSpPr>
        <p:spPr>
          <a:xfrm>
            <a:off x="6172979" y="5106479"/>
            <a:ext cx="67446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400" dirty="0">
                <a:solidFill>
                  <a:schemeClr val="bg1"/>
                </a:solidFill>
                <a:latin typeface="Hero" panose="02000506000000020004" pitchFamily="50" charset="0"/>
              </a:rPr>
              <a:t>04</a:t>
            </a:r>
            <a:endParaRPr lang="zh-CN" altLang="en-US" sz="2400" dirty="0">
              <a:solidFill>
                <a:schemeClr val="bg1"/>
              </a:solidFill>
              <a:latin typeface="Hero" panose="02000506000000020004" pitchFamily="50" charset="0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1249045" y="902970"/>
            <a:ext cx="9442450" cy="390779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5400">
                <a:latin typeface="楷体" panose="02010609060101010101" charset="-122"/>
                <a:ea typeface="楷体" panose="02010609060101010101" charset="-122"/>
              </a:rPr>
              <a:t>一、组内分工</a:t>
            </a:r>
            <a:endParaRPr lang="zh-CN" altLang="en-US" sz="5400">
              <a:latin typeface="楷体" panose="02010609060101010101" charset="-122"/>
              <a:ea typeface="楷体" panose="02010609060101010101" charset="-122"/>
            </a:endParaRPr>
          </a:p>
          <a:p>
            <a:endParaRPr lang="zh-CN" altLang="en-US" sz="5400">
              <a:latin typeface="楷体" panose="02010609060101010101" charset="-122"/>
              <a:ea typeface="楷体" panose="02010609060101010101" charset="-122"/>
            </a:endParaRPr>
          </a:p>
          <a:p>
            <a:r>
              <a:rPr lang="zh-CN" altLang="en-US" sz="280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选题：卢林生、王泽霄、洪兆</a:t>
            </a:r>
            <a:r>
              <a:rPr lang="zh-CN" altLang="en-US" sz="280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炜、陈锐林</a:t>
            </a:r>
            <a:endParaRPr lang="zh-CN" altLang="en-US" sz="2800"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  <a:p>
            <a:r>
              <a:rPr lang="zh-CN" altLang="en-US" sz="280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尝试模型、训练模型：卢林生、王泽霄、洪兆</a:t>
            </a:r>
            <a:r>
              <a:rPr lang="zh-CN" altLang="en-US" sz="280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炜、陈锐林</a:t>
            </a:r>
            <a:endParaRPr lang="zh-CN" altLang="en-US" sz="2800"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  <a:p>
            <a:r>
              <a:rPr lang="zh-CN" altLang="en-US" sz="280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构建指标衡量实验结果：</a:t>
            </a:r>
            <a:r>
              <a:rPr lang="zh-CN" altLang="en-US" sz="280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卢林生、王泽霄</a:t>
            </a:r>
            <a:endParaRPr lang="zh-CN" altLang="en-US" sz="2800"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  <a:p>
            <a:r>
              <a:rPr lang="zh-CN" altLang="en-US" sz="280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撰写报告：</a:t>
            </a:r>
            <a:r>
              <a:rPr lang="zh-CN" altLang="en-US" sz="280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洪兆炜</a:t>
            </a:r>
            <a:endParaRPr lang="zh-CN" altLang="en-US" sz="2800"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  <a:p>
            <a:r>
              <a:rPr lang="zh-CN" altLang="en-US" sz="280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制作</a:t>
            </a:r>
            <a:r>
              <a:rPr lang="en-US" altLang="zh-CN" sz="280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PPT</a:t>
            </a:r>
            <a:r>
              <a:rPr lang="zh-CN" altLang="en-US" sz="280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</a:rPr>
              <a:t>：陈锐林</a:t>
            </a:r>
            <a:endParaRPr lang="zh-CN" altLang="en-US" sz="2800"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箭头: V 形 1"/>
          <p:cNvSpPr/>
          <p:nvPr/>
        </p:nvSpPr>
        <p:spPr>
          <a:xfrm>
            <a:off x="581272" y="2979057"/>
            <a:ext cx="2815771" cy="899886"/>
          </a:xfrm>
          <a:prstGeom prst="chevron">
            <a:avLst/>
          </a:prstGeom>
          <a:solidFill>
            <a:srgbClr val="295D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3" name="箭头: V 形 2"/>
          <p:cNvSpPr/>
          <p:nvPr/>
        </p:nvSpPr>
        <p:spPr>
          <a:xfrm>
            <a:off x="3092244" y="2979057"/>
            <a:ext cx="2815771" cy="899886"/>
          </a:xfrm>
          <a:prstGeom prst="chevron">
            <a:avLst/>
          </a:prstGeom>
          <a:solidFill>
            <a:srgbClr val="D2B08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4" name="箭头: V 形 3"/>
          <p:cNvSpPr/>
          <p:nvPr/>
        </p:nvSpPr>
        <p:spPr>
          <a:xfrm>
            <a:off x="5603216" y="2979057"/>
            <a:ext cx="2815771" cy="899886"/>
          </a:xfrm>
          <a:prstGeom prst="chevron">
            <a:avLst/>
          </a:prstGeom>
          <a:solidFill>
            <a:srgbClr val="295D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5" name="箭头: V 形 4"/>
          <p:cNvSpPr/>
          <p:nvPr/>
        </p:nvSpPr>
        <p:spPr>
          <a:xfrm>
            <a:off x="8114188" y="2979057"/>
            <a:ext cx="2815771" cy="899886"/>
          </a:xfrm>
          <a:prstGeom prst="chevron">
            <a:avLst/>
          </a:prstGeom>
          <a:solidFill>
            <a:srgbClr val="D2B08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873760" y="4754245"/>
            <a:ext cx="4239895" cy="13379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R="0" indent="4572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将NeRF与语音生成和面部动画技术相结合，将语音输入转换为同步的面部表情和口型动画。</a:t>
            </a:r>
            <a:endParaRPr lang="zh-CN" altLang="en-US">
              <a:latin typeface="楷体" panose="02010609060101010101" charset="-122"/>
              <a:ea typeface="楷体" panose="02010609060101010101" charset="-122"/>
              <a:cs typeface="楷体" panose="02010609060101010101" charset="-122"/>
              <a:sym typeface="+mn-ea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873760" y="4302760"/>
            <a:ext cx="2523490" cy="5219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2800" dirty="0">
                <a:solidFill>
                  <a:srgbClr val="245172"/>
                </a:solidFill>
                <a:latin typeface="Arial Rounded MT Bold" panose="020F0704030504030204" charset="0"/>
                <a:ea typeface="思源宋体 Heavy" panose="02020900000000000000" pitchFamily="18" charset="-122"/>
              </a:rPr>
              <a:t>语音数字人：</a:t>
            </a:r>
            <a:endParaRPr lang="zh-CN" altLang="en-US" sz="2800" dirty="0">
              <a:solidFill>
                <a:srgbClr val="245172"/>
              </a:solidFill>
              <a:latin typeface="Arial Rounded MT Bold" panose="020F0704030504030204" charset="0"/>
              <a:ea typeface="思源宋体 Heavy" panose="02020900000000000000" pitchFamily="18" charset="-122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5895340" y="4754245"/>
            <a:ext cx="5139690" cy="915035"/>
          </a:xfrm>
          <a:prstGeom prst="rect">
            <a:avLst/>
          </a:prstGeom>
          <a:noFill/>
        </p:spPr>
        <p:txBody>
          <a:bodyPr wrap="square">
            <a:noAutofit/>
          </a:bodyPr>
          <a:lstStyle/>
          <a:p>
            <a:pPr marR="0" indent="4572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>
                <a:latin typeface="楷体" panose="02010609060101010101" charset="-122"/>
                <a:ea typeface="楷体" panose="02010609060101010101" charset="-122"/>
                <a:sym typeface="+mn-ea"/>
              </a:rPr>
              <a:t>虚拟助手、虚拟主播、数字娱乐和远程教育</a:t>
            </a:r>
            <a:endParaRPr lang="zh-CN" altLang="en-US">
              <a:latin typeface="楷体" panose="02010609060101010101" charset="-122"/>
              <a:ea typeface="楷体" panose="02010609060101010101" charset="-122"/>
              <a:sym typeface="+mn-ea"/>
            </a:endParaRPr>
          </a:p>
          <a:p>
            <a:pPr marR="0" indent="4572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>
                <a:latin typeface="楷体" panose="02010609060101010101" charset="-122"/>
                <a:ea typeface="楷体" panose="02010609060101010101" charset="-122"/>
                <a:sym typeface="+mn-ea"/>
              </a:rPr>
              <a:t>可以个性化定制</a:t>
            </a:r>
            <a:r>
              <a:rPr lang="zh-CN" altLang="en-US">
                <a:latin typeface="楷体" panose="02010609060101010101" charset="-122"/>
                <a:ea typeface="楷体" panose="02010609060101010101" charset="-122"/>
                <a:sym typeface="+mn-ea"/>
              </a:rPr>
              <a:t>形象</a:t>
            </a:r>
            <a:endParaRPr lang="zh-CN" altLang="en-US">
              <a:latin typeface="楷体" panose="02010609060101010101" charset="-122"/>
              <a:ea typeface="楷体" panose="02010609060101010101" charset="-122"/>
              <a:sym typeface="+mn-ea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5895340" y="4302760"/>
            <a:ext cx="3096895" cy="5219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2800" dirty="0">
                <a:solidFill>
                  <a:srgbClr val="245172"/>
                </a:solidFill>
                <a:latin typeface="Arial Rounded MT Bold" panose="020F0704030504030204" charset="0"/>
                <a:ea typeface="思源宋体 Heavy" panose="02020900000000000000" pitchFamily="18" charset="-122"/>
              </a:rPr>
              <a:t>语音数字人的应用：</a:t>
            </a:r>
            <a:endParaRPr lang="zh-CN" altLang="en-US" sz="2800" dirty="0">
              <a:solidFill>
                <a:srgbClr val="245172"/>
              </a:solidFill>
              <a:latin typeface="Arial Rounded MT Bold" panose="020F0704030504030204" charset="0"/>
              <a:ea typeface="思源宋体 Heavy" panose="02020900000000000000" pitchFamily="18" charset="-122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3384550" y="1504950"/>
            <a:ext cx="4015740" cy="9220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R="0" indent="4572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>
                <a:latin typeface="楷体" panose="02010609060101010101" charset="-122"/>
                <a:ea typeface="楷体" panose="02010609060101010101" charset="-122"/>
                <a:sym typeface="+mn-ea"/>
              </a:rPr>
              <a:t>通过深度学习生成高质量的三维场景重建和新视角图像合成</a:t>
            </a:r>
            <a:endParaRPr lang="zh-CN" altLang="en-US" kern="100" dirty="0">
              <a:solidFill>
                <a:schemeClr val="tx1">
                  <a:lumMod val="75000"/>
                  <a:lumOff val="25000"/>
                </a:schemeClr>
              </a:solidFill>
              <a:effectLst/>
              <a:latin typeface="楷体" panose="02010609060101010101" charset="-122"/>
              <a:ea typeface="楷体" panose="02010609060101010101" charset="-122"/>
              <a:cs typeface="阿里巴巴普惠体 R" panose="00020600040101010101" pitchFamily="18" charset="-122"/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3384550" y="1052830"/>
            <a:ext cx="2294255" cy="5219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800" dirty="0">
                <a:solidFill>
                  <a:srgbClr val="245172"/>
                </a:solidFill>
                <a:latin typeface="Arial Rounded MT Bold" panose="020F0704030504030204" charset="0"/>
                <a:ea typeface="宋体" panose="02010600030101010101" pitchFamily="2" charset="-122"/>
                <a:cs typeface="Arial Rounded MT Bold" panose="020F0704030504030204" charset="0"/>
              </a:rPr>
              <a:t>NeRF</a:t>
            </a:r>
            <a:r>
              <a:rPr lang="zh-CN" altLang="en-US" sz="2800" dirty="0">
                <a:solidFill>
                  <a:srgbClr val="245172"/>
                </a:solidFill>
                <a:latin typeface="Arial Rounded MT Bold" panose="020F0704030504030204" charset="0"/>
                <a:ea typeface="宋体" panose="02010600030101010101" pitchFamily="2" charset="-122"/>
                <a:cs typeface="Arial Rounded MT Bold" panose="020F0704030504030204" charset="0"/>
              </a:rPr>
              <a:t>是什么？</a:t>
            </a:r>
            <a:endParaRPr lang="zh-CN" altLang="en-US" sz="2800" dirty="0">
              <a:solidFill>
                <a:srgbClr val="245172"/>
              </a:solidFill>
              <a:latin typeface="Arial Rounded MT Bold" panose="020F0704030504030204" charset="0"/>
              <a:ea typeface="宋体" panose="02010600030101010101" pitchFamily="2" charset="-122"/>
              <a:cs typeface="Arial Rounded MT Bold" panose="020F0704030504030204" charset="0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8406130" y="1504950"/>
            <a:ext cx="3729355" cy="13379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R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(1)</a:t>
            </a:r>
            <a:r>
              <a:rPr lang="zh-CN" altLang="en-US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生成高质量的三维场景重建</a:t>
            </a:r>
            <a:endParaRPr lang="zh-CN" altLang="en-US">
              <a:latin typeface="楷体" panose="02010609060101010101" charset="-122"/>
              <a:ea typeface="楷体" panose="02010609060101010101" charset="-122"/>
              <a:cs typeface="楷体" panose="02010609060101010101" charset="-122"/>
              <a:sym typeface="+mn-ea"/>
            </a:endParaRPr>
          </a:p>
          <a:p>
            <a:pPr marR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(2)</a:t>
            </a:r>
            <a:r>
              <a:rPr lang="zh-CN" altLang="en-US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新视角图像合成，虚拟现实</a:t>
            </a:r>
            <a:endParaRPr lang="zh-CN" altLang="en-US">
              <a:latin typeface="楷体" panose="02010609060101010101" charset="-122"/>
              <a:ea typeface="楷体" panose="02010609060101010101" charset="-122"/>
              <a:cs typeface="楷体" panose="02010609060101010101" charset="-122"/>
              <a:sym typeface="+mn-ea"/>
            </a:endParaRPr>
          </a:p>
          <a:p>
            <a:pPr marR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(3)</a:t>
            </a:r>
            <a:r>
              <a:rPr lang="zh-CN" altLang="en-US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电影和游戏制作、数字遗产保护</a:t>
            </a:r>
            <a:endParaRPr lang="zh-CN" altLang="en-US" kern="100" dirty="0">
              <a:solidFill>
                <a:schemeClr val="tx1">
                  <a:lumMod val="75000"/>
                  <a:lumOff val="25000"/>
                </a:schemeClr>
              </a:solidFill>
              <a:effectLst/>
              <a:latin typeface="楷体" panose="02010609060101010101" charset="-122"/>
              <a:ea typeface="楷体" panose="02010609060101010101" charset="-122"/>
              <a:cs typeface="楷体" panose="02010609060101010101" charset="-122"/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8406130" y="1052830"/>
            <a:ext cx="2303780" cy="5219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800" dirty="0">
                <a:solidFill>
                  <a:srgbClr val="245172"/>
                </a:solidFill>
                <a:latin typeface="Arial Rounded MT Bold" panose="020F0704030504030204" charset="0"/>
                <a:ea typeface="思源宋体 Heavy" panose="02020900000000000000" pitchFamily="18" charset="-122"/>
                <a:cs typeface="Arial Rounded MT Bold" panose="020F0704030504030204" charset="0"/>
              </a:rPr>
              <a:t>NeRF</a:t>
            </a:r>
            <a:r>
              <a:rPr lang="zh-CN" altLang="en-US" sz="2800" dirty="0">
                <a:solidFill>
                  <a:srgbClr val="245172"/>
                </a:solidFill>
                <a:latin typeface="Arial Rounded MT Bold" panose="020F0704030504030204" charset="0"/>
                <a:ea typeface="思源宋体 Heavy" panose="02020900000000000000" pitchFamily="18" charset="-122"/>
                <a:cs typeface="Arial Rounded MT Bold" panose="020F0704030504030204" charset="0"/>
              </a:rPr>
              <a:t>的应用</a:t>
            </a:r>
            <a:endParaRPr lang="zh-CN" altLang="en-US" sz="2800" dirty="0">
              <a:solidFill>
                <a:srgbClr val="245172"/>
              </a:solidFill>
              <a:latin typeface="Arial Rounded MT Bold" panose="020F0704030504030204" charset="0"/>
              <a:ea typeface="思源宋体 Heavy" panose="02020900000000000000" pitchFamily="18" charset="-122"/>
              <a:cs typeface="Arial Rounded MT Bold" panose="020F0704030504030204" charset="0"/>
            </a:endParaRPr>
          </a:p>
        </p:txBody>
      </p:sp>
      <p:cxnSp>
        <p:nvCxnSpPr>
          <p:cNvPr id="18" name="直接箭头连接符 17"/>
          <p:cNvCxnSpPr/>
          <p:nvPr/>
        </p:nvCxnSpPr>
        <p:spPr>
          <a:xfrm>
            <a:off x="581272" y="4012293"/>
            <a:ext cx="0" cy="2017486"/>
          </a:xfrm>
          <a:prstGeom prst="straightConnector1">
            <a:avLst/>
          </a:prstGeom>
          <a:ln w="25400"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直接箭头连接符 18"/>
          <p:cNvCxnSpPr/>
          <p:nvPr/>
        </p:nvCxnSpPr>
        <p:spPr>
          <a:xfrm>
            <a:off x="5603216" y="4012293"/>
            <a:ext cx="0" cy="2017486"/>
          </a:xfrm>
          <a:prstGeom prst="straightConnector1">
            <a:avLst/>
          </a:prstGeom>
          <a:ln w="25400"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直接箭头连接符 19"/>
          <p:cNvCxnSpPr/>
          <p:nvPr/>
        </p:nvCxnSpPr>
        <p:spPr>
          <a:xfrm flipV="1">
            <a:off x="3092244" y="847271"/>
            <a:ext cx="0" cy="2017486"/>
          </a:xfrm>
          <a:prstGeom prst="straightConnector1">
            <a:avLst/>
          </a:prstGeom>
          <a:ln w="25400">
            <a:solidFill>
              <a:srgbClr val="D2B08E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直接箭头连接符 20"/>
          <p:cNvCxnSpPr/>
          <p:nvPr/>
        </p:nvCxnSpPr>
        <p:spPr>
          <a:xfrm flipV="1">
            <a:off x="8114188" y="847271"/>
            <a:ext cx="0" cy="2017486"/>
          </a:xfrm>
          <a:prstGeom prst="straightConnector1">
            <a:avLst/>
          </a:prstGeom>
          <a:ln w="25400">
            <a:solidFill>
              <a:srgbClr val="D2B08E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文本框 22"/>
          <p:cNvSpPr txBox="1"/>
          <p:nvPr/>
        </p:nvSpPr>
        <p:spPr>
          <a:xfrm>
            <a:off x="1262041" y="3244334"/>
            <a:ext cx="17333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>
                <a:solidFill>
                  <a:schemeClr val="bg1"/>
                </a:solidFill>
                <a:latin typeface="Hero" panose="02000506000000020004" pitchFamily="50" charset="0"/>
              </a:rPr>
              <a:t>ADD TITLE</a:t>
            </a:r>
            <a:endParaRPr lang="zh-CN" altLang="en-US" dirty="0">
              <a:solidFill>
                <a:schemeClr val="bg1"/>
              </a:solidFill>
              <a:latin typeface="Hero" panose="02000506000000020004" pitchFamily="50" charset="0"/>
            </a:endParaRPr>
          </a:p>
        </p:txBody>
      </p:sp>
      <p:sp>
        <p:nvSpPr>
          <p:cNvPr id="24" name="文本框 23"/>
          <p:cNvSpPr txBox="1"/>
          <p:nvPr/>
        </p:nvSpPr>
        <p:spPr>
          <a:xfrm>
            <a:off x="3773012" y="3244334"/>
            <a:ext cx="17333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>
                <a:solidFill>
                  <a:schemeClr val="bg1"/>
                </a:solidFill>
                <a:latin typeface="Hero" panose="02000506000000020004" pitchFamily="50" charset="0"/>
              </a:rPr>
              <a:t>ADD TITLE</a:t>
            </a:r>
            <a:endParaRPr lang="zh-CN" altLang="en-US" dirty="0">
              <a:solidFill>
                <a:schemeClr val="bg1"/>
              </a:solidFill>
              <a:latin typeface="Hero" panose="02000506000000020004" pitchFamily="50" charset="0"/>
            </a:endParaRPr>
          </a:p>
        </p:txBody>
      </p:sp>
      <p:sp>
        <p:nvSpPr>
          <p:cNvPr id="25" name="文本框 24"/>
          <p:cNvSpPr txBox="1"/>
          <p:nvPr/>
        </p:nvSpPr>
        <p:spPr>
          <a:xfrm>
            <a:off x="6283835" y="3244334"/>
            <a:ext cx="17333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>
                <a:solidFill>
                  <a:schemeClr val="bg1"/>
                </a:solidFill>
                <a:latin typeface="Hero" panose="02000506000000020004" pitchFamily="50" charset="0"/>
              </a:rPr>
              <a:t>ADD TITLE</a:t>
            </a:r>
            <a:endParaRPr lang="zh-CN" altLang="en-US" dirty="0">
              <a:solidFill>
                <a:schemeClr val="bg1"/>
              </a:solidFill>
              <a:latin typeface="Hero" panose="02000506000000020004" pitchFamily="50" charset="0"/>
            </a:endParaRPr>
          </a:p>
        </p:txBody>
      </p:sp>
      <p:sp>
        <p:nvSpPr>
          <p:cNvPr id="26" name="文本框 25"/>
          <p:cNvSpPr txBox="1"/>
          <p:nvPr/>
        </p:nvSpPr>
        <p:spPr>
          <a:xfrm>
            <a:off x="8794807" y="3244334"/>
            <a:ext cx="17333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>
                <a:solidFill>
                  <a:schemeClr val="bg1"/>
                </a:solidFill>
                <a:latin typeface="Hero" panose="02000506000000020004" pitchFamily="50" charset="0"/>
              </a:rPr>
              <a:t>ADD TITLE</a:t>
            </a:r>
            <a:endParaRPr lang="zh-CN" altLang="en-US" dirty="0">
              <a:solidFill>
                <a:schemeClr val="bg1"/>
              </a:solidFill>
              <a:latin typeface="Hero" panose="02000506000000020004" pitchFamily="50" charset="0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0" y="1227455"/>
            <a:ext cx="3769995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5400">
                <a:latin typeface="楷体" panose="02010609060101010101" charset="-122"/>
                <a:ea typeface="楷体" panose="02010609060101010101" charset="-122"/>
              </a:rPr>
              <a:t>二、选题</a:t>
            </a:r>
            <a:endParaRPr lang="zh-CN" altLang="en-US" sz="5400">
              <a:latin typeface="楷体" panose="02010609060101010101" charset="-122"/>
              <a:ea typeface="楷体" panose="02010609060101010101" charset="-122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 descr="屏幕截图 2024-06-13 115718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22020" y="2877820"/>
            <a:ext cx="9260840" cy="2569845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7109460" y="4144645"/>
            <a:ext cx="1737995" cy="129159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txBody>
          <a:bodyPr wrap="square" rtlCol="0">
            <a:noAutofit/>
          </a:bodyPr>
          <a:p>
            <a:endParaRPr lang="zh-CN" altLang="en-US"/>
          </a:p>
        </p:txBody>
      </p:sp>
      <p:sp>
        <p:nvSpPr>
          <p:cNvPr id="14" name="文本框 13"/>
          <p:cNvSpPr txBox="1"/>
          <p:nvPr>
            <p:custDataLst>
              <p:tags r:id="rId2"/>
            </p:custDataLst>
          </p:nvPr>
        </p:nvSpPr>
        <p:spPr>
          <a:xfrm>
            <a:off x="8743950" y="1569720"/>
            <a:ext cx="2223135" cy="829945"/>
          </a:xfrm>
          <a:prstGeom prst="rect">
            <a:avLst/>
          </a:prstGeom>
          <a:noFill/>
        </p:spPr>
        <p:txBody>
          <a:bodyPr wrap="square">
            <a:spAutoFit/>
          </a:bodyPr>
          <a:p>
            <a:r>
              <a:rPr lang="en-US" altLang="zh-CN" sz="4800" dirty="0">
                <a:solidFill>
                  <a:srgbClr val="245172"/>
                </a:solidFill>
                <a:latin typeface="Arial Rounded MT Bold" panose="020F0704030504030204" charset="0"/>
                <a:ea typeface="宋体" panose="02010600030101010101" pitchFamily="2" charset="-122"/>
                <a:cs typeface="Arial Rounded MT Bold" panose="020F0704030504030204" charset="0"/>
              </a:rPr>
              <a:t>NeRF</a:t>
            </a:r>
            <a:endParaRPr lang="zh-CN" altLang="en-US" sz="4800" dirty="0">
              <a:solidFill>
                <a:srgbClr val="245172"/>
              </a:solidFill>
              <a:latin typeface="Arial Rounded MT Bold" panose="020F0704030504030204" charset="0"/>
              <a:ea typeface="宋体" panose="02010600030101010101" pitchFamily="2" charset="-122"/>
              <a:cs typeface="Arial Rounded MT Bold" panose="020F0704030504030204" charset="0"/>
            </a:endParaRPr>
          </a:p>
        </p:txBody>
      </p:sp>
      <p:cxnSp>
        <p:nvCxnSpPr>
          <p:cNvPr id="10" name="直接箭头连接符 9"/>
          <p:cNvCxnSpPr>
            <a:endCxn id="3" idx="0"/>
          </p:cNvCxnSpPr>
          <p:nvPr/>
        </p:nvCxnSpPr>
        <p:spPr>
          <a:xfrm flipH="1">
            <a:off x="7978775" y="2397760"/>
            <a:ext cx="1678940" cy="1746885"/>
          </a:xfrm>
          <a:prstGeom prst="straightConnector1">
            <a:avLst/>
          </a:prstGeom>
          <a:ln w="38100">
            <a:solidFill>
              <a:srgbClr val="FFC000"/>
            </a:solidFill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12" name="直接箭头连接符 11"/>
          <p:cNvCxnSpPr/>
          <p:nvPr>
            <p:custDataLst>
              <p:tags r:id="rId3"/>
            </p:custDataLst>
          </p:nvPr>
        </p:nvCxnSpPr>
        <p:spPr>
          <a:xfrm>
            <a:off x="1584325" y="1452880"/>
            <a:ext cx="0" cy="1561465"/>
          </a:xfrm>
          <a:prstGeom prst="straightConnector1">
            <a:avLst/>
          </a:prstGeom>
          <a:ln w="38100">
            <a:solidFill>
              <a:srgbClr val="FFC000"/>
            </a:solidFill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15" name="文本框 14"/>
          <p:cNvSpPr txBox="1"/>
          <p:nvPr/>
        </p:nvSpPr>
        <p:spPr>
          <a:xfrm>
            <a:off x="462280" y="992505"/>
            <a:ext cx="224409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400">
                <a:latin typeface="楷体" panose="02010609060101010101" charset="-122"/>
                <a:ea typeface="楷体" panose="02010609060101010101" charset="-122"/>
              </a:rPr>
              <a:t>提取语音特征</a:t>
            </a:r>
            <a:endParaRPr lang="zh-CN" altLang="en-US" sz="2400">
              <a:latin typeface="楷体" panose="02010609060101010101" charset="-122"/>
              <a:ea typeface="楷体" panose="02010609060101010101" charset="-122"/>
            </a:endParaRPr>
          </a:p>
        </p:txBody>
      </p:sp>
      <p:cxnSp>
        <p:nvCxnSpPr>
          <p:cNvPr id="16" name="直接箭头连接符 15"/>
          <p:cNvCxnSpPr/>
          <p:nvPr>
            <p:custDataLst>
              <p:tags r:id="rId4"/>
            </p:custDataLst>
          </p:nvPr>
        </p:nvCxnSpPr>
        <p:spPr>
          <a:xfrm flipV="1">
            <a:off x="2934970" y="5147945"/>
            <a:ext cx="0" cy="981710"/>
          </a:xfrm>
          <a:prstGeom prst="straightConnector1">
            <a:avLst/>
          </a:prstGeom>
          <a:ln w="38100">
            <a:solidFill>
              <a:srgbClr val="00B050"/>
            </a:solidFill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20" name="文本框 19"/>
          <p:cNvSpPr txBox="1"/>
          <p:nvPr>
            <p:custDataLst>
              <p:tags r:id="rId5"/>
            </p:custDataLst>
          </p:nvPr>
        </p:nvSpPr>
        <p:spPr>
          <a:xfrm>
            <a:off x="1308100" y="6012815"/>
            <a:ext cx="325310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400">
                <a:latin typeface="Arial Rounded MT Bold" panose="020F0704030504030204" charset="0"/>
                <a:ea typeface="楷体" panose="02010609060101010101" charset="-122"/>
                <a:cs typeface="Arial Rounded MT Bold" panose="020F0704030504030204" charset="0"/>
              </a:rPr>
              <a:t>   </a:t>
            </a:r>
            <a:r>
              <a:rPr lang="zh-CN" altLang="en-US" sz="2400">
                <a:latin typeface="Arial Rounded MT Bold" panose="020F0704030504030204" charset="0"/>
                <a:ea typeface="楷体" panose="02010609060101010101" charset="-122"/>
                <a:cs typeface="Arial Rounded MT Bold" panose="020F0704030504030204" charset="0"/>
              </a:rPr>
              <a:t>带先验的</a:t>
            </a:r>
            <a:r>
              <a:rPr lang="en-US" altLang="zh-CN" sz="2400">
                <a:latin typeface="Arial Rounded MT Bold" panose="020F0704030504030204" charset="0"/>
                <a:ea typeface="楷体" panose="02010609060101010101" charset="-122"/>
                <a:cs typeface="Arial Rounded MT Bold" panose="020F0704030504030204" charset="0"/>
              </a:rPr>
              <a:t>VAE</a:t>
            </a:r>
            <a:endParaRPr lang="en-US" altLang="zh-CN" sz="2400">
              <a:latin typeface="Arial Rounded MT Bold" panose="020F0704030504030204" charset="0"/>
              <a:ea typeface="楷体" panose="02010609060101010101" charset="-122"/>
              <a:cs typeface="Arial Rounded MT Bold" panose="020F0704030504030204" charset="0"/>
            </a:endParaRPr>
          </a:p>
        </p:txBody>
      </p:sp>
      <p:cxnSp>
        <p:nvCxnSpPr>
          <p:cNvPr id="23" name="直接箭头连接符 22"/>
          <p:cNvCxnSpPr/>
          <p:nvPr>
            <p:custDataLst>
              <p:tags r:id="rId6"/>
            </p:custDataLst>
          </p:nvPr>
        </p:nvCxnSpPr>
        <p:spPr>
          <a:xfrm flipV="1">
            <a:off x="5602605" y="5147945"/>
            <a:ext cx="0" cy="981710"/>
          </a:xfrm>
          <a:prstGeom prst="straightConnector1">
            <a:avLst/>
          </a:prstGeom>
          <a:ln w="38100">
            <a:solidFill>
              <a:srgbClr val="00B050"/>
            </a:solidFill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24" name="文本框 23"/>
          <p:cNvSpPr txBox="1"/>
          <p:nvPr>
            <p:custDataLst>
              <p:tags r:id="rId7"/>
            </p:custDataLst>
          </p:nvPr>
        </p:nvSpPr>
        <p:spPr>
          <a:xfrm>
            <a:off x="4855845" y="6129655"/>
            <a:ext cx="343281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>
                <a:latin typeface="Arial Rounded MT Bold" panose="020F0704030504030204" charset="0"/>
                <a:ea typeface="楷体" panose="02010609060101010101" charset="-122"/>
                <a:cs typeface="Arial Rounded MT Bold" panose="020F0704030504030204" charset="0"/>
              </a:rPr>
              <a:t>优化生成</a:t>
            </a:r>
            <a:r>
              <a:rPr lang="zh-CN" altLang="en-US">
                <a:latin typeface="Arial Rounded MT Bold" panose="020F0704030504030204" charset="0"/>
                <a:ea typeface="楷体" panose="02010609060101010101" charset="-122"/>
                <a:cs typeface="Arial Rounded MT Bold" panose="020F0704030504030204" charset="0"/>
              </a:rPr>
              <a:t>数据</a:t>
            </a:r>
            <a:endParaRPr lang="zh-CN" altLang="en-US">
              <a:latin typeface="Arial Rounded MT Bold" panose="020F0704030504030204" charset="0"/>
              <a:ea typeface="楷体" panose="02010609060101010101" charset="-122"/>
              <a:cs typeface="Arial Rounded MT Bold" panose="020F0704030504030204" charset="0"/>
            </a:endParaRPr>
          </a:p>
        </p:txBody>
      </p:sp>
      <p:sp>
        <p:nvSpPr>
          <p:cNvPr id="25" name="文本框 24"/>
          <p:cNvSpPr txBox="1"/>
          <p:nvPr>
            <p:custDataLst>
              <p:tags r:id="rId8"/>
            </p:custDataLst>
          </p:nvPr>
        </p:nvSpPr>
        <p:spPr>
          <a:xfrm>
            <a:off x="2901950" y="247650"/>
            <a:ext cx="5189855" cy="1322070"/>
          </a:xfrm>
          <a:prstGeom prst="rect">
            <a:avLst/>
          </a:prstGeom>
          <a:noFill/>
          <a:ln w="15875">
            <a:solidFill>
              <a:srgbClr val="FF0000"/>
            </a:solidFill>
          </a:ln>
        </p:spPr>
        <p:txBody>
          <a:bodyPr wrap="square">
            <a:spAutoFit/>
          </a:bodyPr>
          <a:p>
            <a:r>
              <a:rPr lang="zh-CN" altLang="en-US" sz="4000" dirty="0">
                <a:solidFill>
                  <a:schemeClr val="tx1"/>
                </a:solidFill>
                <a:latin typeface="Arial Rounded MT Bold" panose="020F0704030504030204" charset="0"/>
                <a:ea typeface="宋体" panose="02010600030101010101" pitchFamily="2" charset="-122"/>
                <a:cs typeface="Arial Rounded MT Bold" panose="020F0704030504030204" charset="0"/>
              </a:rPr>
              <a:t>数字人：</a:t>
            </a:r>
            <a:endParaRPr lang="zh-CN" altLang="en-US" sz="4000" dirty="0">
              <a:solidFill>
                <a:schemeClr val="tx1"/>
              </a:solidFill>
              <a:latin typeface="Arial Rounded MT Bold" panose="020F0704030504030204" charset="0"/>
              <a:ea typeface="宋体" panose="02010600030101010101" pitchFamily="2" charset="-122"/>
              <a:cs typeface="Arial Rounded MT Bold" panose="020F0704030504030204" charset="0"/>
            </a:endParaRPr>
          </a:p>
          <a:p>
            <a:pPr indent="457200"/>
            <a:r>
              <a:rPr lang="zh-CN" altLang="en-US" sz="4000" dirty="0">
                <a:solidFill>
                  <a:schemeClr val="tx1"/>
                </a:solidFill>
                <a:latin typeface="Arial Rounded MT Bold" panose="020F0704030504030204" charset="0"/>
                <a:ea typeface="宋体" panose="02010600030101010101" pitchFamily="2" charset="-122"/>
                <a:cs typeface="Arial Rounded MT Bold" panose="020F0704030504030204" charset="0"/>
              </a:rPr>
              <a:t> </a:t>
            </a:r>
            <a:r>
              <a:rPr lang="en-US" altLang="zh-CN" sz="4000" dirty="0">
                <a:solidFill>
                  <a:schemeClr val="tx1"/>
                </a:solidFill>
                <a:latin typeface="Arial Rounded MT Bold" panose="020F0704030504030204" charset="0"/>
                <a:ea typeface="宋体" panose="02010600030101010101" pitchFamily="2" charset="-122"/>
                <a:cs typeface="Arial Rounded MT Bold" panose="020F0704030504030204" charset="0"/>
              </a:rPr>
              <a:t> GeneFace++</a:t>
            </a:r>
            <a:r>
              <a:rPr lang="zh-CN" altLang="en-US" sz="4000" dirty="0">
                <a:solidFill>
                  <a:schemeClr val="tx1"/>
                </a:solidFill>
                <a:latin typeface="Arial Rounded MT Bold" panose="020F0704030504030204" charset="0"/>
                <a:ea typeface="宋体" panose="02010600030101010101" pitchFamily="2" charset="-122"/>
                <a:cs typeface="Arial Rounded MT Bold" panose="020F0704030504030204" charset="0"/>
              </a:rPr>
              <a:t>架构</a:t>
            </a:r>
            <a:endParaRPr lang="zh-CN" altLang="en-US" sz="4000" dirty="0">
              <a:solidFill>
                <a:schemeClr val="tx1"/>
              </a:solidFill>
              <a:latin typeface="Arial Rounded MT Bold" panose="020F0704030504030204" charset="0"/>
              <a:ea typeface="宋体" panose="02010600030101010101" pitchFamily="2" charset="-122"/>
              <a:cs typeface="Arial Rounded MT Bold" panose="020F0704030504030204" charset="0"/>
            </a:endParaRPr>
          </a:p>
        </p:txBody>
      </p:sp>
      <p:sp>
        <p:nvSpPr>
          <p:cNvPr id="5" name="文本框 4"/>
          <p:cNvSpPr txBox="1"/>
          <p:nvPr>
            <p:custDataLst>
              <p:tags r:id="rId9"/>
            </p:custDataLst>
          </p:nvPr>
        </p:nvSpPr>
        <p:spPr>
          <a:xfrm>
            <a:off x="8847455" y="5761355"/>
            <a:ext cx="343281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>
                <a:latin typeface="Arial Rounded MT Bold" panose="020F0704030504030204" charset="0"/>
                <a:ea typeface="楷体" panose="02010609060101010101" charset="-122"/>
                <a:cs typeface="Arial Rounded MT Bold" panose="020F0704030504030204" charset="0"/>
              </a:rPr>
              <a:t>头部和躯干训练两个</a:t>
            </a:r>
            <a:r>
              <a:rPr lang="zh-CN" altLang="en-US">
                <a:latin typeface="Arial Rounded MT Bold" panose="020F0704030504030204" charset="0"/>
                <a:ea typeface="楷体" panose="02010609060101010101" charset="-122"/>
                <a:cs typeface="Arial Rounded MT Bold" panose="020F0704030504030204" charset="0"/>
              </a:rPr>
              <a:t>模型</a:t>
            </a:r>
            <a:endParaRPr lang="zh-CN" altLang="en-US">
              <a:latin typeface="Arial Rounded MT Bold" panose="020F0704030504030204" charset="0"/>
              <a:ea typeface="楷体" panose="02010609060101010101" charset="-122"/>
              <a:cs typeface="Arial Rounded MT Bold" panose="020F0704030504030204" charset="0"/>
            </a:endParaRPr>
          </a:p>
        </p:txBody>
      </p:sp>
      <p:cxnSp>
        <p:nvCxnSpPr>
          <p:cNvPr id="6" name="直接箭头连接符 5"/>
          <p:cNvCxnSpPr/>
          <p:nvPr>
            <p:custDataLst>
              <p:tags r:id="rId10"/>
            </p:custDataLst>
          </p:nvPr>
        </p:nvCxnSpPr>
        <p:spPr>
          <a:xfrm flipH="1" flipV="1">
            <a:off x="8591550" y="4810125"/>
            <a:ext cx="1591310" cy="965835"/>
          </a:xfrm>
          <a:prstGeom prst="straightConnector1">
            <a:avLst/>
          </a:prstGeom>
          <a:ln w="38100">
            <a:solidFill>
              <a:srgbClr val="00B050"/>
            </a:solidFill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0" name="矩形 9"/>
          <p:cNvSpPr/>
          <p:nvPr>
            <p:custDataLst>
              <p:tags r:id="rId1"/>
            </p:custDataLst>
          </p:nvPr>
        </p:nvSpPr>
        <p:spPr>
          <a:xfrm>
            <a:off x="0" y="1473835"/>
            <a:ext cx="12192000" cy="841375"/>
          </a:xfrm>
          <a:prstGeom prst="rect">
            <a:avLst/>
          </a:prstGeom>
          <a:solidFill>
            <a:srgbClr val="295D8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7" name="文本框 6"/>
          <p:cNvSpPr txBox="1"/>
          <p:nvPr>
            <p:custDataLst>
              <p:tags r:id="rId2"/>
            </p:custDataLst>
          </p:nvPr>
        </p:nvSpPr>
        <p:spPr>
          <a:xfrm>
            <a:off x="0" y="180975"/>
            <a:ext cx="8503920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5400">
                <a:latin typeface="楷体" panose="02010609060101010101" charset="-122"/>
                <a:ea typeface="楷体" panose="02010609060101010101" charset="-122"/>
              </a:rPr>
              <a:t>三、具体任务、</a:t>
            </a:r>
            <a:r>
              <a:rPr lang="zh-CN" altLang="en-US" sz="5400">
                <a:latin typeface="楷体" panose="02010609060101010101" charset="-122"/>
                <a:ea typeface="楷体" panose="02010609060101010101" charset="-122"/>
              </a:rPr>
              <a:t>实现过程</a:t>
            </a:r>
            <a:endParaRPr lang="zh-CN" altLang="en-US" sz="5400">
              <a:latin typeface="楷体" panose="02010609060101010101" charset="-122"/>
              <a:ea typeface="楷体" panose="02010609060101010101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497840" y="2686050"/>
            <a:ext cx="4906645" cy="163004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000">
                <a:latin typeface="Arial Rounded MT Bold" panose="020F0704030504030204" charset="0"/>
                <a:ea typeface="楷体" panose="02010609060101010101" charset="-122"/>
                <a:cs typeface="Arial Rounded MT Bold" panose="020F0704030504030204" charset="0"/>
              </a:rPr>
              <a:t>用户：请你告诉我什么是</a:t>
            </a:r>
            <a:r>
              <a:rPr lang="en-US" altLang="zh-CN" sz="2000">
                <a:latin typeface="Arial Rounded MT Bold" panose="020F0704030504030204" charset="0"/>
                <a:ea typeface="楷体" panose="02010609060101010101" charset="-122"/>
                <a:cs typeface="Arial Rounded MT Bold" panose="020F0704030504030204" charset="0"/>
              </a:rPr>
              <a:t>NeRF</a:t>
            </a:r>
            <a:r>
              <a:rPr lang="zh-CN" altLang="en-US" sz="2000">
                <a:latin typeface="Arial Rounded MT Bold" panose="020F0704030504030204" charset="0"/>
                <a:ea typeface="楷体" panose="02010609060101010101" charset="-122"/>
                <a:cs typeface="Arial Rounded MT Bold" panose="020F0704030504030204" charset="0"/>
              </a:rPr>
              <a:t>？</a:t>
            </a:r>
            <a:endParaRPr lang="en-US" altLang="zh-CN" sz="2000">
              <a:latin typeface="Arial Rounded MT Bold" panose="020F0704030504030204" charset="0"/>
              <a:ea typeface="楷体" panose="02010609060101010101" charset="-122"/>
              <a:cs typeface="Arial Rounded MT Bold" panose="020F0704030504030204" charset="0"/>
            </a:endParaRPr>
          </a:p>
          <a:p>
            <a:endParaRPr lang="en-US" altLang="zh-CN" sz="2000">
              <a:latin typeface="Arial Rounded MT Bold" panose="020F0704030504030204" charset="0"/>
              <a:ea typeface="楷体" panose="02010609060101010101" charset="-122"/>
              <a:cs typeface="Arial Rounded MT Bold" panose="020F0704030504030204" charset="0"/>
            </a:endParaRPr>
          </a:p>
          <a:p>
            <a:r>
              <a:rPr lang="en-US" altLang="zh-CN" sz="2000">
                <a:latin typeface="Arial Rounded MT Bold" panose="020F0704030504030204" charset="0"/>
                <a:ea typeface="楷体" panose="02010609060101010101" charset="-122"/>
                <a:cs typeface="Arial Rounded MT Bold" panose="020F0704030504030204" charset="0"/>
              </a:rPr>
              <a:t>ChatGPT</a:t>
            </a:r>
            <a:r>
              <a:rPr lang="zh-CN" altLang="en-US" sz="2000">
                <a:latin typeface="Arial Rounded MT Bold" panose="020F0704030504030204" charset="0"/>
                <a:ea typeface="楷体" panose="02010609060101010101" charset="-122"/>
                <a:cs typeface="Arial Rounded MT Bold" panose="020F0704030504030204" charset="0"/>
              </a:rPr>
              <a:t>：NeRF（Neural Radiance Fields，神经辐射场）是一种由研究人员Ben Mildenhall等人在2020年提出的</a:t>
            </a:r>
            <a:r>
              <a:rPr lang="en-US" altLang="zh-CN" sz="2000">
                <a:latin typeface="Arial Rounded MT Bold" panose="020F0704030504030204" charset="0"/>
                <a:ea typeface="楷体" panose="02010609060101010101" charset="-122"/>
                <a:cs typeface="Arial Rounded MT Bold" panose="020F0704030504030204" charset="0"/>
              </a:rPr>
              <a:t>……</a:t>
            </a:r>
            <a:endParaRPr lang="en-US" altLang="zh-CN" sz="2000">
              <a:latin typeface="Arial Rounded MT Bold" panose="020F0704030504030204" charset="0"/>
              <a:ea typeface="楷体" panose="02010609060101010101" charset="-122"/>
              <a:cs typeface="Arial Rounded MT Bold" panose="020F0704030504030204" charset="0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833120" y="1664335"/>
            <a:ext cx="1098169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400">
                <a:solidFill>
                  <a:schemeClr val="bg1"/>
                </a:solidFill>
                <a:latin typeface="Arial Rounded MT Bold" panose="020F0704030504030204" charset="0"/>
                <a:ea typeface="楷体" panose="02010609060101010101" charset="-122"/>
                <a:cs typeface="Arial Rounded MT Bold" panose="020F0704030504030204" charset="0"/>
              </a:rPr>
              <a:t>我们的工作：基于 LLMs、ChatTTS 以及 Geneface++构建多模态数字人助手</a:t>
            </a:r>
            <a:endParaRPr lang="zh-CN" altLang="en-US" sz="2400">
              <a:solidFill>
                <a:schemeClr val="bg1"/>
              </a:solidFill>
              <a:latin typeface="Arial Rounded MT Bold" panose="020F0704030504030204" charset="0"/>
              <a:ea typeface="楷体" panose="02010609060101010101" charset="-122"/>
              <a:cs typeface="Arial Rounded MT Bold" panose="020F0704030504030204" charset="0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449580" y="3180080"/>
            <a:ext cx="5161280" cy="1343025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txBody>
          <a:bodyPr wrap="square" rtlCol="0">
            <a:noAutofit/>
          </a:bodyPr>
          <a:p>
            <a:endParaRPr lang="zh-CN" altLang="en-US"/>
          </a:p>
        </p:txBody>
      </p:sp>
      <p:cxnSp>
        <p:nvCxnSpPr>
          <p:cNvPr id="12" name="肘形连接符 11"/>
          <p:cNvCxnSpPr>
            <a:endCxn id="13" idx="1"/>
          </p:cNvCxnSpPr>
          <p:nvPr/>
        </p:nvCxnSpPr>
        <p:spPr>
          <a:xfrm rot="5400000" flipV="1">
            <a:off x="1047115" y="4624070"/>
            <a:ext cx="1260475" cy="1053465"/>
          </a:xfrm>
          <a:prstGeom prst="bentConnector2">
            <a:avLst/>
          </a:prstGeom>
          <a:ln w="31750"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13" name="文本框 12"/>
          <p:cNvSpPr txBox="1"/>
          <p:nvPr/>
        </p:nvSpPr>
        <p:spPr>
          <a:xfrm>
            <a:off x="2204085" y="5459095"/>
            <a:ext cx="217170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3600">
                <a:latin typeface="Arial Rounded MT Bold" panose="020F0704030504030204" charset="0"/>
                <a:cs typeface="Arial Rounded MT Bold" panose="020F0704030504030204" charset="0"/>
              </a:rPr>
              <a:t>ChatTTS</a:t>
            </a:r>
            <a:endParaRPr lang="en-US" altLang="zh-CN" sz="3600">
              <a:latin typeface="Arial Rounded MT Bold" panose="020F0704030504030204" charset="0"/>
              <a:cs typeface="Arial Rounded MT Bold" panose="020F0704030504030204" charset="0"/>
            </a:endParaRPr>
          </a:p>
        </p:txBody>
      </p:sp>
      <p:cxnSp>
        <p:nvCxnSpPr>
          <p:cNvPr id="14" name="直接箭头连接符 13"/>
          <p:cNvCxnSpPr/>
          <p:nvPr/>
        </p:nvCxnSpPr>
        <p:spPr>
          <a:xfrm flipV="1">
            <a:off x="4301490" y="5778500"/>
            <a:ext cx="1600200" cy="2540"/>
          </a:xfrm>
          <a:prstGeom prst="straightConnector1">
            <a:avLst/>
          </a:prstGeom>
          <a:ln w="31750"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15" name="文本框 14"/>
          <p:cNvSpPr txBox="1"/>
          <p:nvPr/>
        </p:nvSpPr>
        <p:spPr>
          <a:xfrm>
            <a:off x="4301490" y="5337175"/>
            <a:ext cx="144653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400">
                <a:latin typeface="楷体" panose="02010609060101010101" charset="-122"/>
                <a:ea typeface="楷体" panose="02010609060101010101" charset="-122"/>
              </a:rPr>
              <a:t>生成音频</a:t>
            </a:r>
            <a:endParaRPr lang="zh-CN" altLang="en-US" sz="2400">
              <a:latin typeface="楷体" panose="02010609060101010101" charset="-122"/>
              <a:ea typeface="楷体" panose="02010609060101010101" charset="-122"/>
            </a:endParaRPr>
          </a:p>
        </p:txBody>
      </p:sp>
      <p:cxnSp>
        <p:nvCxnSpPr>
          <p:cNvPr id="16" name="直接箭头连接符 15"/>
          <p:cNvCxnSpPr/>
          <p:nvPr>
            <p:custDataLst>
              <p:tags r:id="rId3"/>
            </p:custDataLst>
          </p:nvPr>
        </p:nvCxnSpPr>
        <p:spPr>
          <a:xfrm>
            <a:off x="7535545" y="3909060"/>
            <a:ext cx="3175" cy="1607185"/>
          </a:xfrm>
          <a:prstGeom prst="straightConnector1">
            <a:avLst/>
          </a:prstGeom>
          <a:ln w="31750">
            <a:solidFill>
              <a:srgbClr val="FFC000"/>
            </a:solidFill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17" name="文本框 16"/>
          <p:cNvSpPr txBox="1"/>
          <p:nvPr>
            <p:custDataLst>
              <p:tags r:id="rId4"/>
            </p:custDataLst>
          </p:nvPr>
        </p:nvSpPr>
        <p:spPr>
          <a:xfrm>
            <a:off x="6221730" y="3510280"/>
            <a:ext cx="4906645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000">
                <a:latin typeface="Arial Rounded MT Bold" panose="020F0704030504030204" charset="0"/>
                <a:ea typeface="楷体" panose="02010609060101010101" charset="-122"/>
                <a:cs typeface="Arial Rounded MT Bold" panose="020F0704030504030204" charset="0"/>
              </a:rPr>
              <a:t>预先选定的</a:t>
            </a:r>
            <a:r>
              <a:rPr lang="zh-CN" altLang="en-US" sz="2000">
                <a:latin typeface="Arial Rounded MT Bold" panose="020F0704030504030204" charset="0"/>
                <a:ea typeface="楷体" panose="02010609060101010101" charset="-122"/>
                <a:cs typeface="Arial Rounded MT Bold" panose="020F0704030504030204" charset="0"/>
              </a:rPr>
              <a:t>数字人形象</a:t>
            </a:r>
            <a:endParaRPr lang="zh-CN" altLang="en-US" sz="2000">
              <a:latin typeface="Arial Rounded MT Bold" panose="020F0704030504030204" charset="0"/>
              <a:ea typeface="楷体" panose="02010609060101010101" charset="-122"/>
              <a:cs typeface="Arial Rounded MT Bold" panose="020F0704030504030204" charset="0"/>
            </a:endParaRPr>
          </a:p>
        </p:txBody>
      </p:sp>
      <p:sp>
        <p:nvSpPr>
          <p:cNvPr id="18" name="文本框 17"/>
          <p:cNvSpPr txBox="1"/>
          <p:nvPr>
            <p:custDataLst>
              <p:tags r:id="rId5"/>
            </p:custDataLst>
          </p:nvPr>
        </p:nvSpPr>
        <p:spPr>
          <a:xfrm>
            <a:off x="5901690" y="5459095"/>
            <a:ext cx="308102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3600">
                <a:latin typeface="Arial Rounded MT Bold" panose="020F0704030504030204" charset="0"/>
                <a:cs typeface="Arial Rounded MT Bold" panose="020F0704030504030204" charset="0"/>
              </a:rPr>
              <a:t>G</a:t>
            </a:r>
            <a:r>
              <a:rPr lang="en-US" altLang="zh-CN" sz="3600">
                <a:latin typeface="Arial Rounded MT Bold" panose="020F0704030504030204" charset="0"/>
                <a:cs typeface="Arial Rounded MT Bold" panose="020F0704030504030204" charset="0"/>
              </a:rPr>
              <a:t>eneFace++</a:t>
            </a:r>
            <a:endParaRPr lang="en-US" altLang="zh-CN" sz="3600">
              <a:latin typeface="Arial Rounded MT Bold" panose="020F0704030504030204" charset="0"/>
              <a:cs typeface="Arial Rounded MT Bold" panose="020F0704030504030204" charset="0"/>
            </a:endParaRPr>
          </a:p>
        </p:txBody>
      </p:sp>
      <p:sp>
        <p:nvSpPr>
          <p:cNvPr id="22" name="文本框 21"/>
          <p:cNvSpPr txBox="1"/>
          <p:nvPr/>
        </p:nvSpPr>
        <p:spPr>
          <a:xfrm>
            <a:off x="9463405" y="3268980"/>
            <a:ext cx="2464435" cy="2834640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txBody>
          <a:bodyPr wrap="square" rtlCol="0">
            <a:noAutofit/>
          </a:bodyPr>
          <a:p>
            <a:endParaRPr lang="zh-CN" altLang="en-US"/>
          </a:p>
        </p:txBody>
      </p:sp>
      <p:cxnSp>
        <p:nvCxnSpPr>
          <p:cNvPr id="23" name="直接箭头连接符 22"/>
          <p:cNvCxnSpPr/>
          <p:nvPr/>
        </p:nvCxnSpPr>
        <p:spPr>
          <a:xfrm flipV="1">
            <a:off x="8791575" y="5820410"/>
            <a:ext cx="585470" cy="4445"/>
          </a:xfrm>
          <a:prstGeom prst="straightConnector1">
            <a:avLst/>
          </a:prstGeom>
          <a:ln w="38100" cmpd="tri">
            <a:solidFill>
              <a:srgbClr val="00B050"/>
            </a:solidFill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pic>
        <p:nvPicPr>
          <p:cNvPr id="2" name="图片 1"/>
          <p:cNvPicPr>
            <a:picLocks noChangeAspect="1"/>
          </p:cNvPicPr>
          <p:nvPr>
            <p:custDataLst>
              <p:tags r:id="rId6"/>
            </p:custDataLst>
          </p:nvPr>
        </p:nvPicPr>
        <p:blipFill>
          <a:blip r:embed="rId7"/>
          <a:stretch>
            <a:fillRect/>
          </a:stretch>
        </p:blipFill>
        <p:spPr>
          <a:xfrm>
            <a:off x="9463405" y="3268980"/>
            <a:ext cx="2465070" cy="2835275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7" name="文本框 6"/>
          <p:cNvSpPr txBox="1"/>
          <p:nvPr>
            <p:custDataLst>
              <p:tags r:id="rId1"/>
            </p:custDataLst>
          </p:nvPr>
        </p:nvSpPr>
        <p:spPr>
          <a:xfrm>
            <a:off x="0" y="180975"/>
            <a:ext cx="8503920" cy="1476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5400">
                <a:latin typeface="楷体" panose="02010609060101010101" charset="-122"/>
                <a:ea typeface="楷体" panose="02010609060101010101" charset="-122"/>
              </a:rPr>
              <a:t>四、</a:t>
            </a:r>
            <a:r>
              <a:rPr lang="zh-CN" altLang="en-US" sz="5400">
                <a:latin typeface="楷体" panose="02010609060101010101" charset="-122"/>
                <a:ea typeface="楷体" panose="02010609060101010101" charset="-122"/>
              </a:rPr>
              <a:t>结果展示</a:t>
            </a:r>
            <a:endParaRPr lang="zh-CN" altLang="en-US" sz="5400">
              <a:latin typeface="楷体" panose="02010609060101010101" charset="-122"/>
              <a:ea typeface="楷体" panose="02010609060101010101" charset="-122"/>
            </a:endParaRPr>
          </a:p>
          <a:p>
            <a:pPr marL="2743200" lvl="6" indent="457200"/>
            <a:r>
              <a:rPr lang="en-US" altLang="zh-CN" sz="3600">
                <a:latin typeface="楷体" panose="02010609060101010101" charset="-122"/>
                <a:ea typeface="楷体" panose="02010609060101010101" charset="-122"/>
              </a:rPr>
              <a:t>——</a:t>
            </a:r>
            <a:r>
              <a:rPr lang="zh-CN" altLang="en-US" sz="3600">
                <a:latin typeface="楷体" panose="02010609060101010101" charset="-122"/>
                <a:ea typeface="楷体" panose="02010609060101010101" charset="-122"/>
              </a:rPr>
              <a:t>基础任务</a:t>
            </a:r>
            <a:endParaRPr lang="zh-CN" altLang="en-US" sz="3600">
              <a:latin typeface="楷体" panose="02010609060101010101" charset="-122"/>
              <a:ea typeface="楷体" panose="02010609060101010101" charset="-122"/>
            </a:endParaRPr>
          </a:p>
        </p:txBody>
      </p:sp>
      <p:pic>
        <p:nvPicPr>
          <p:cNvPr id="2" name="图片 1" descr="1a905f5dd28316b45f1e30463c4a4f1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40400" y="2068830"/>
            <a:ext cx="6072505" cy="4402455"/>
          </a:xfrm>
          <a:prstGeom prst="rect">
            <a:avLst/>
          </a:prstGeom>
        </p:spPr>
      </p:pic>
      <p:pic>
        <p:nvPicPr>
          <p:cNvPr id="4" name="图片 3" descr="res"/>
          <p:cNvPicPr>
            <a:picLocks noChangeAspect="1"/>
          </p:cNvPicPr>
          <p:nvPr/>
        </p:nvPicPr>
        <p:blipFill>
          <a:blip r:embed="rId3"/>
          <a:srcRect t="23751" r="62475" b="6778"/>
          <a:stretch>
            <a:fillRect/>
          </a:stretch>
        </p:blipFill>
        <p:spPr>
          <a:xfrm>
            <a:off x="388620" y="2951480"/>
            <a:ext cx="3649345" cy="237998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6" name="文本框 5"/>
          <p:cNvSpPr txBox="1"/>
          <p:nvPr/>
        </p:nvSpPr>
        <p:spPr>
          <a:xfrm>
            <a:off x="388620" y="2173605"/>
            <a:ext cx="3221355" cy="52197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 sz="280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数值评估结果：</a:t>
            </a:r>
            <a:endParaRPr lang="zh-CN" altLang="en-US" sz="2800">
              <a:latin typeface="楷体" panose="02010609060101010101" charset="-122"/>
              <a:ea typeface="楷体" panose="02010609060101010101" charset="-122"/>
              <a:cs typeface="楷体" panose="02010609060101010101" charset="-122"/>
              <a:sym typeface="+mn-ea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8045450" y="1352550"/>
            <a:ext cx="2176145" cy="52197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en-US" altLang="zh-CN" sz="280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Luma</a:t>
            </a:r>
            <a:r>
              <a:rPr lang="zh-CN" altLang="en-US" sz="280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 AI</a:t>
            </a:r>
            <a:endParaRPr lang="zh-CN" altLang="en-US" sz="2800">
              <a:latin typeface="楷体" panose="02010609060101010101" charset="-122"/>
              <a:ea typeface="楷体" panose="02010609060101010101" charset="-122"/>
              <a:cs typeface="楷体" panose="02010609060101010101" charset="-122"/>
              <a:sym typeface="+mn-ea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388620" y="2173605"/>
            <a:ext cx="6096000" cy="52197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 sz="2800">
                <a:latin typeface="楷体" panose="02010609060101010101" charset="-122"/>
                <a:ea typeface="楷体" panose="02010609060101010101" charset="-122"/>
                <a:cs typeface="楷体" panose="02010609060101010101" charset="-122"/>
                <a:sym typeface="+mn-ea"/>
              </a:rPr>
              <a:t>数值评估结果：</a:t>
            </a:r>
            <a:endParaRPr lang="zh-CN" altLang="en-US" sz="2800">
              <a:latin typeface="楷体" panose="02010609060101010101" charset="-122"/>
              <a:ea typeface="楷体" panose="02010609060101010101" charset="-122"/>
              <a:cs typeface="楷体" panose="02010609060101010101" charset="-122"/>
              <a:sym typeface="+mn-ea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7" name="文本框 6"/>
          <p:cNvSpPr txBox="1"/>
          <p:nvPr>
            <p:custDataLst>
              <p:tags r:id="rId1"/>
            </p:custDataLst>
          </p:nvPr>
        </p:nvSpPr>
        <p:spPr>
          <a:xfrm>
            <a:off x="0" y="180975"/>
            <a:ext cx="8503920" cy="1476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5400">
                <a:latin typeface="楷体" panose="02010609060101010101" charset="-122"/>
                <a:ea typeface="楷体" panose="02010609060101010101" charset="-122"/>
              </a:rPr>
              <a:t>四、</a:t>
            </a:r>
            <a:r>
              <a:rPr lang="zh-CN" altLang="en-US" sz="5400">
                <a:latin typeface="楷体" panose="02010609060101010101" charset="-122"/>
                <a:ea typeface="楷体" panose="02010609060101010101" charset="-122"/>
              </a:rPr>
              <a:t>结果展示</a:t>
            </a:r>
            <a:endParaRPr lang="zh-CN" altLang="en-US" sz="5400">
              <a:latin typeface="楷体" panose="02010609060101010101" charset="-122"/>
              <a:ea typeface="楷体" panose="02010609060101010101" charset="-122"/>
            </a:endParaRPr>
          </a:p>
          <a:p>
            <a:pPr marL="2743200" lvl="6" indent="457200"/>
            <a:r>
              <a:rPr lang="en-US" altLang="zh-CN" sz="3600">
                <a:latin typeface="楷体" panose="02010609060101010101" charset="-122"/>
                <a:ea typeface="楷体" panose="02010609060101010101" charset="-122"/>
              </a:rPr>
              <a:t>——</a:t>
            </a:r>
            <a:r>
              <a:rPr lang="zh-CN" altLang="en-US" sz="3600">
                <a:latin typeface="楷体" panose="02010609060101010101" charset="-122"/>
                <a:ea typeface="楷体" panose="02010609060101010101" charset="-122"/>
              </a:rPr>
              <a:t>拓展任务</a:t>
            </a:r>
            <a:r>
              <a:rPr lang="zh-CN" altLang="en-US" sz="3600">
                <a:latin typeface="楷体" panose="02010609060101010101" charset="-122"/>
                <a:ea typeface="楷体" panose="02010609060101010101" charset="-122"/>
              </a:rPr>
              <a:t>的视频展示</a:t>
            </a:r>
            <a:endParaRPr lang="zh-CN" altLang="en-US" sz="3600">
              <a:latin typeface="楷体" panose="02010609060101010101" charset="-122"/>
              <a:ea typeface="楷体" panose="02010609060101010101" charset="-122"/>
            </a:endParaRPr>
          </a:p>
        </p:txBody>
      </p:sp>
      <p:pic>
        <p:nvPicPr>
          <p:cNvPr id="2" name="demo2">
            <a:hlinkClick r:id="" action="ppaction://media"/>
          </p:cNvPr>
          <p:cNvPicPr/>
          <p:nvPr>
            <a:vide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244600" y="1606550"/>
            <a:ext cx="9531350" cy="483616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video fullScrn="0">
              <p:cMediaNode>
                <p:cTn id="2" fill="hold" display="1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2192050" y="2222508"/>
            <a:ext cx="7807900" cy="13220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8000" dirty="0">
                <a:solidFill>
                  <a:srgbClr val="245172"/>
                </a:solidFill>
                <a:latin typeface="楷体" panose="02010609060101010101" charset="-122"/>
                <a:ea typeface="楷体" panose="02010609060101010101" charset="-122"/>
              </a:rPr>
              <a:t>感谢观看</a:t>
            </a:r>
            <a:endParaRPr lang="zh-CN" altLang="en-US" sz="8000" dirty="0">
              <a:solidFill>
                <a:srgbClr val="245172"/>
              </a:solidFill>
              <a:latin typeface="楷体" panose="02010609060101010101" charset="-122"/>
              <a:ea typeface="楷体" panose="02010609060101010101" charset="-122"/>
            </a:endParaRPr>
          </a:p>
        </p:txBody>
      </p:sp>
      <p:sp>
        <p:nvSpPr>
          <p:cNvPr id="2" name="文本框 1"/>
          <p:cNvSpPr txBox="1"/>
          <p:nvPr>
            <p:custDataLst>
              <p:tags r:id="rId2"/>
            </p:custDataLst>
          </p:nvPr>
        </p:nvSpPr>
        <p:spPr>
          <a:xfrm>
            <a:off x="3472180" y="4234815"/>
            <a:ext cx="556514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dist"/>
            <a:r>
              <a:rPr lang="zh-CN" altLang="en-US" sz="2400" dirty="0">
                <a:solidFill>
                  <a:schemeClr val="tx1"/>
                </a:solidFill>
                <a:latin typeface="思源宋体 Heavy" panose="02020900000000000000" pitchFamily="18" charset="-122"/>
                <a:ea typeface="思源宋体 Heavy" panose="02020900000000000000" pitchFamily="18" charset="-122"/>
                <a:cs typeface="阿里巴巴普惠体 R" panose="00020600040101010101" pitchFamily="18" charset="-122"/>
              </a:rPr>
              <a:t>卢林生、王泽霄、洪兆</a:t>
            </a:r>
            <a:r>
              <a:rPr lang="zh-CN" altLang="en-US" sz="2400" dirty="0">
                <a:solidFill>
                  <a:schemeClr val="tx1"/>
                </a:solidFill>
                <a:latin typeface="思源宋体 Heavy" panose="02020900000000000000" pitchFamily="18" charset="-122"/>
                <a:ea typeface="思源宋体 Heavy" panose="02020900000000000000" pitchFamily="18" charset="-122"/>
                <a:cs typeface="阿里巴巴普惠体 R" panose="00020600040101010101" pitchFamily="18" charset="-122"/>
              </a:rPr>
              <a:t>炜、陈锐林</a:t>
            </a:r>
            <a:endParaRPr lang="zh-CN" altLang="en-US" sz="2400" dirty="0">
              <a:solidFill>
                <a:schemeClr val="tx1"/>
              </a:solidFill>
              <a:latin typeface="思源宋体 Heavy" panose="02020900000000000000" pitchFamily="18" charset="-122"/>
              <a:ea typeface="思源宋体 Heavy" panose="02020900000000000000" pitchFamily="18" charset="-122"/>
              <a:cs typeface="阿里巴巴普惠体 R" panose="00020600040101010101" pitchFamily="18" charset="-122"/>
            </a:endParaRPr>
          </a:p>
        </p:txBody>
      </p:sp>
    </p:spTree>
  </p:cSld>
  <p:clrMapOvr>
    <a:masterClrMapping/>
  </p:clrMapOvr>
</p:sld>
</file>

<file path=ppt/tags/tag1.xml><?xml version="1.0" encoding="utf-8"?>
<p:tagLst xmlns:p="http://schemas.openxmlformats.org/presentationml/2006/main">
  <p:tag name="KSO_WM_BEAUTIFY_FLAG" val=""/>
</p:tagLst>
</file>

<file path=ppt/tags/tag10.xml><?xml version="1.0" encoding="utf-8"?>
<p:tagLst xmlns:p="http://schemas.openxmlformats.org/presentationml/2006/main">
  <p:tag name="KSO_WM_BEAUTIFY_FLAG" val=""/>
</p:tagLst>
</file>

<file path=ppt/tags/tag11.xml><?xml version="1.0" encoding="utf-8"?>
<p:tagLst xmlns:p="http://schemas.openxmlformats.org/presentationml/2006/main">
  <p:tag name="KSO_WM_BEAUTIFY_FLAG" val=""/>
</p:tagLst>
</file>

<file path=ppt/tags/tag12.xml><?xml version="1.0" encoding="utf-8"?>
<p:tagLst xmlns:p="http://schemas.openxmlformats.org/presentationml/2006/main">
  <p:tag name="KSO_WM_BEAUTIFY_FLAG" val=""/>
</p:tagLst>
</file>

<file path=ppt/tags/tag13.xml><?xml version="1.0" encoding="utf-8"?>
<p:tagLst xmlns:p="http://schemas.openxmlformats.org/presentationml/2006/main">
  <p:tag name="KSO_WM_BEAUTIFY_FLAG" val=""/>
</p:tagLst>
</file>

<file path=ppt/tags/tag14.xml><?xml version="1.0" encoding="utf-8"?>
<p:tagLst xmlns:p="http://schemas.openxmlformats.org/presentationml/2006/main">
  <p:tag name="KSO_WM_BEAUTIFY_FLAG" val=""/>
</p:tagLst>
</file>

<file path=ppt/tags/tag15.xml><?xml version="1.0" encoding="utf-8"?>
<p:tagLst xmlns:p="http://schemas.openxmlformats.org/presentationml/2006/main">
  <p:tag name="KSO_WM_BEAUTIFY_FLAG" val=""/>
</p:tagLst>
</file>

<file path=ppt/tags/tag16.xml><?xml version="1.0" encoding="utf-8"?>
<p:tagLst xmlns:p="http://schemas.openxmlformats.org/presentationml/2006/main">
  <p:tag name="KSO_WM_BEAUTIFY_FLAG" val=""/>
</p:tagLst>
</file>

<file path=ppt/tags/tag17.xml><?xml version="1.0" encoding="utf-8"?>
<p:tagLst xmlns:p="http://schemas.openxmlformats.org/presentationml/2006/main">
  <p:tag name="KSO_WM_BEAUTIFY_FLAG" val=""/>
</p:tagLst>
</file>

<file path=ppt/tags/tag18.xml><?xml version="1.0" encoding="utf-8"?>
<p:tagLst xmlns:p="http://schemas.openxmlformats.org/presentationml/2006/main">
  <p:tag name="KSO_WM_BEAUTIFY_FLAG" val=""/>
</p:tagLst>
</file>

<file path=ppt/tags/tag19.xml><?xml version="1.0" encoding="utf-8"?>
<p:tagLst xmlns:p="http://schemas.openxmlformats.org/presentationml/2006/main">
  <p:tag name="commondata" val="eyJjb3VudCI6MTMsImhkaWQiOiIyOTg0NjBjZmU1ODlkNjJhY2JjYzM4Yzk2ZmU5OGRhMCIsInVzZXJDb3VudCI6Mn0="/>
</p:tagLst>
</file>

<file path=ppt/tags/tag2.xml><?xml version="1.0" encoding="utf-8"?>
<p:tagLst xmlns:p="http://schemas.openxmlformats.org/presentationml/2006/main">
  <p:tag name="KSO_WM_BEAUTIFY_FLAG" val=""/>
</p:tagLst>
</file>

<file path=ppt/tags/tag3.xml><?xml version="1.0" encoding="utf-8"?>
<p:tagLst xmlns:p="http://schemas.openxmlformats.org/presentationml/2006/main">
  <p:tag name="KSO_WM_BEAUTIFY_FLAG" val=""/>
</p:tagLst>
</file>

<file path=ppt/tags/tag4.xml><?xml version="1.0" encoding="utf-8"?>
<p:tagLst xmlns:p="http://schemas.openxmlformats.org/presentationml/2006/main">
  <p:tag name="KSO_WM_BEAUTIFY_FLAG" val=""/>
</p:tagLst>
</file>

<file path=ppt/tags/tag5.xml><?xml version="1.0" encoding="utf-8"?>
<p:tagLst xmlns:p="http://schemas.openxmlformats.org/presentationml/2006/main">
  <p:tag name="KSO_WM_BEAUTIFY_FLAG" val=""/>
</p:tagLst>
</file>

<file path=ppt/tags/tag6.xml><?xml version="1.0" encoding="utf-8"?>
<p:tagLst xmlns:p="http://schemas.openxmlformats.org/presentationml/2006/main">
  <p:tag name="KSO_WM_BEAUTIFY_FLAG" val=""/>
</p:tagLst>
</file>

<file path=ppt/tags/tag7.xml><?xml version="1.0" encoding="utf-8"?>
<p:tagLst xmlns:p="http://schemas.openxmlformats.org/presentationml/2006/main">
  <p:tag name="KSO_WM_BEAUTIFY_FLAG" val=""/>
</p:tagLst>
</file>

<file path=ppt/tags/tag8.xml><?xml version="1.0" encoding="utf-8"?>
<p:tagLst xmlns:p="http://schemas.openxmlformats.org/presentationml/2006/main">
  <p:tag name="KSO_WM_BEAUTIFY_FLAG" val=""/>
</p:tagLst>
</file>

<file path=ppt/tags/tag9.xml><?xml version="1.0" encoding="utf-8"?>
<p:tagLst xmlns:p="http://schemas.openxmlformats.org/presentationml/2006/main">
  <p:tag name="KSO_WM_BEAUTIFY_FLAG" val="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668</Words>
  <Application>WPS 演示</Application>
  <PresentationFormat>宽屏</PresentationFormat>
  <Paragraphs>106</Paragraphs>
  <Slides>9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9</vt:i4>
      </vt:variant>
    </vt:vector>
  </HeadingPairs>
  <TitlesOfParts>
    <vt:vector size="25" baseType="lpstr">
      <vt:lpstr>Arial</vt:lpstr>
      <vt:lpstr>宋体</vt:lpstr>
      <vt:lpstr>Wingdings</vt:lpstr>
      <vt:lpstr>Arial Rounded MT Bold</vt:lpstr>
      <vt:lpstr>思源宋体 Heavy</vt:lpstr>
      <vt:lpstr>阿里巴巴普惠体 R</vt:lpstr>
      <vt:lpstr>Hero</vt:lpstr>
      <vt:lpstr>微软雅黑</vt:lpstr>
      <vt:lpstr>Times New Roman</vt:lpstr>
      <vt:lpstr>楷体</vt:lpstr>
      <vt:lpstr>Arial Unicode MS</vt:lpstr>
      <vt:lpstr>等线 Light</vt:lpstr>
      <vt:lpstr>等线</vt:lpstr>
      <vt:lpstr>Calibri</vt:lpstr>
      <vt:lpstr>NumberOnly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123</dc:creator>
  <cp:lastModifiedBy>陈锐林</cp:lastModifiedBy>
  <cp:revision>25</cp:revision>
  <dcterms:created xsi:type="dcterms:W3CDTF">2020-10-07T11:56:00Z</dcterms:created>
  <dcterms:modified xsi:type="dcterms:W3CDTF">2024-06-13T03:59:43Z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2052-12.1.0.15712</vt:lpwstr>
  </property>
  <property fmtid="{D5CDD505-2E9C-101B-9397-08002B2CF9AE}" pid="3" name="ICV">
    <vt:lpwstr>EE6E55D47F784EEE967E1346A5078198_12</vt:lpwstr>
  </property>
  <property fmtid="{D5CDD505-2E9C-101B-9397-08002B2CF9AE}" pid="4" name="KSOTemplateUUID">
    <vt:lpwstr>v1.0_mb_Dr/T9MDekzmBcbIraXETWg==</vt:lpwstr>
  </property>
</Properties>
</file>

<file path=docProps/thumbnail.jpeg>
</file>